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61" r:id="rId5"/>
    <p:sldId id="259" r:id="rId6"/>
    <p:sldId id="258"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15" d="100"/>
          <a:sy n="115" d="100"/>
        </p:scale>
        <p:origin x="31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9/21/2022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9/21/2022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7200" b="1" dirty="0">
                <a:solidFill>
                  <a:srgbClr val="0070C0"/>
                </a:solidFill>
              </a:rPr>
              <a:t>Bullying</a:t>
            </a:r>
          </a:p>
        </p:txBody>
      </p:sp>
      <p:sp>
        <p:nvSpPr>
          <p:cNvPr id="3" name="Subtitle 2"/>
          <p:cNvSpPr>
            <a:spLocks noGrp="1"/>
          </p:cNvSpPr>
          <p:nvPr>
            <p:ph type="subTitle" idx="1"/>
          </p:nvPr>
        </p:nvSpPr>
        <p:spPr/>
        <p:txBody>
          <a:bodyPr>
            <a:normAutofit/>
          </a:bodyPr>
          <a:lstStyle/>
          <a:p>
            <a:r>
              <a:rPr lang="en-GB" sz="3600" b="1" dirty="0">
                <a:solidFill>
                  <a:srgbClr val="0070C0"/>
                </a:solidFill>
              </a:rPr>
              <a:t>What do we do about it?</a:t>
            </a:r>
          </a:p>
        </p:txBody>
      </p:sp>
    </p:spTree>
    <p:extLst>
      <p:ext uri="{BB962C8B-B14F-4D97-AF65-F5344CB8AC3E}">
        <p14:creationId xmlns:p14="http://schemas.microsoft.com/office/powerpoint/2010/main" val="3303878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solidFill>
                  <a:srgbClr val="0070C0"/>
                </a:solidFill>
              </a:rPr>
              <a:t>Introductions</a:t>
            </a:r>
          </a:p>
        </p:txBody>
      </p:sp>
      <p:sp>
        <p:nvSpPr>
          <p:cNvPr id="3" name="Content Placeholder 2"/>
          <p:cNvSpPr>
            <a:spLocks noGrp="1"/>
          </p:cNvSpPr>
          <p:nvPr>
            <p:ph idx="1"/>
          </p:nvPr>
        </p:nvSpPr>
        <p:spPr>
          <a:xfrm>
            <a:off x="1295401" y="3138616"/>
            <a:ext cx="9601196" cy="2737252"/>
          </a:xfrm>
        </p:spPr>
        <p:txBody>
          <a:bodyPr>
            <a:normAutofit/>
          </a:bodyPr>
          <a:lstStyle/>
          <a:p>
            <a:pPr marL="0" indent="0" algn="ctr">
              <a:buNone/>
            </a:pPr>
            <a:r>
              <a:rPr lang="en-GB" sz="2800" dirty="0"/>
              <a:t>Mrs Martin – Head of Pastoral Care</a:t>
            </a:r>
          </a:p>
          <a:p>
            <a:pPr marL="0" indent="0" algn="ctr">
              <a:buNone/>
            </a:pPr>
            <a:r>
              <a:rPr lang="en-GB" sz="2800" dirty="0" smtClean="0"/>
              <a:t>Mr Sheppard </a:t>
            </a:r>
            <a:r>
              <a:rPr lang="en-GB" sz="2800" dirty="0"/>
              <a:t>– Head of Student Wellbeing</a:t>
            </a:r>
          </a:p>
          <a:p>
            <a:pPr marL="0" indent="0" algn="ctr">
              <a:buNone/>
            </a:pPr>
            <a:r>
              <a:rPr lang="en-GB" sz="2800" dirty="0" smtClean="0"/>
              <a:t>Ms Kolakowski – Head of PSHCE/Personal Development</a:t>
            </a:r>
            <a:endParaRPr lang="en-GB" sz="2800" dirty="0"/>
          </a:p>
          <a:p>
            <a:pPr marL="0" indent="0" algn="ctr">
              <a:buNone/>
            </a:pPr>
            <a:endParaRPr lang="en-GB" sz="2800" dirty="0"/>
          </a:p>
          <a:p>
            <a:pPr marL="0" indent="0">
              <a:buNone/>
            </a:pPr>
            <a:endParaRPr lang="en-GB" sz="2800" dirty="0"/>
          </a:p>
        </p:txBody>
      </p:sp>
    </p:spTree>
    <p:extLst>
      <p:ext uri="{BB962C8B-B14F-4D97-AF65-F5344CB8AC3E}">
        <p14:creationId xmlns:p14="http://schemas.microsoft.com/office/powerpoint/2010/main" val="4287634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3510" y="725720"/>
            <a:ext cx="9882351" cy="4823741"/>
          </a:xfrm>
        </p:spPr>
        <p:txBody>
          <a:bodyPr>
            <a:noAutofit/>
          </a:bodyPr>
          <a:lstStyle/>
          <a:p>
            <a:pPr marL="0" indent="0" algn="ctr">
              <a:buNone/>
            </a:pPr>
            <a:r>
              <a:rPr lang="en-GB" sz="3600" b="1" dirty="0">
                <a:solidFill>
                  <a:srgbClr val="0070C0"/>
                </a:solidFill>
              </a:rPr>
              <a:t>For every bad thing that happens or nasty comment made, there is a really deep-rooted meaning behind it.</a:t>
            </a:r>
          </a:p>
          <a:p>
            <a:pPr marL="0" indent="0" algn="ctr">
              <a:buNone/>
            </a:pPr>
            <a:r>
              <a:rPr lang="en-GB" sz="3600" b="1" dirty="0">
                <a:solidFill>
                  <a:srgbClr val="0070C0"/>
                </a:solidFill>
              </a:rPr>
              <a:t>Whilst it is important to support the victim, it is equally important that we see the bigger picture and realise that the person behind it is dealing with something as well.</a:t>
            </a:r>
          </a:p>
        </p:txBody>
      </p:sp>
    </p:spTree>
    <p:extLst>
      <p:ext uri="{BB962C8B-B14F-4D97-AF65-F5344CB8AC3E}">
        <p14:creationId xmlns:p14="http://schemas.microsoft.com/office/powerpoint/2010/main" val="2151522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solidFill>
                  <a:srgbClr val="0070C0"/>
                </a:solidFill>
              </a:rPr>
              <a:t>What is Bullying?</a:t>
            </a:r>
          </a:p>
        </p:txBody>
      </p:sp>
      <p:sp>
        <p:nvSpPr>
          <p:cNvPr id="3" name="Content Placeholder 2"/>
          <p:cNvSpPr>
            <a:spLocks noGrp="1"/>
          </p:cNvSpPr>
          <p:nvPr>
            <p:ph idx="1"/>
          </p:nvPr>
        </p:nvSpPr>
        <p:spPr/>
        <p:txBody>
          <a:bodyPr>
            <a:normAutofit/>
          </a:bodyPr>
          <a:lstStyle/>
          <a:p>
            <a:pPr marL="0" indent="0">
              <a:buNone/>
            </a:pPr>
            <a:r>
              <a:rPr lang="en-GB" dirty="0"/>
              <a:t>Bullying is behaviour by an individual or group, repeated over time, that intentionally hurts another individual or group either physically or emotionally. </a:t>
            </a:r>
          </a:p>
          <a:p>
            <a:pPr marL="0" indent="0">
              <a:buNone/>
            </a:pPr>
            <a:r>
              <a:rPr lang="en-GB" dirty="0">
                <a:solidFill>
                  <a:srgbClr val="0070C0"/>
                </a:solidFill>
              </a:rPr>
              <a:t>BULLYING IS NOT…</a:t>
            </a:r>
            <a:endParaRPr lang="en-GB" dirty="0"/>
          </a:p>
          <a:p>
            <a:r>
              <a:rPr lang="en-GB" dirty="0"/>
              <a:t>A fall out amongst friends, even if it happens more than once</a:t>
            </a:r>
          </a:p>
          <a:p>
            <a:r>
              <a:rPr lang="en-GB" dirty="0"/>
              <a:t>Someone giving you a ‘look’ or ignoring you</a:t>
            </a:r>
          </a:p>
          <a:p>
            <a:r>
              <a:rPr lang="en-GB" dirty="0"/>
              <a:t>A person stating they don’t like you/want to be friends with you</a:t>
            </a:r>
          </a:p>
          <a:p>
            <a:pPr marL="0" indent="0">
              <a:buNone/>
            </a:pPr>
            <a:endParaRPr lang="en-GB" dirty="0"/>
          </a:p>
        </p:txBody>
      </p:sp>
    </p:spTree>
    <p:extLst>
      <p:ext uri="{BB962C8B-B14F-4D97-AF65-F5344CB8AC3E}">
        <p14:creationId xmlns:p14="http://schemas.microsoft.com/office/powerpoint/2010/main" val="3257029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945" y="953521"/>
            <a:ext cx="11354107" cy="1303867"/>
          </a:xfrm>
        </p:spPr>
        <p:txBody>
          <a:bodyPr>
            <a:noAutofit/>
          </a:bodyPr>
          <a:lstStyle/>
          <a:p>
            <a:r>
              <a:rPr lang="en-GB" sz="6000" b="1" dirty="0">
                <a:solidFill>
                  <a:srgbClr val="0070C0"/>
                </a:solidFill>
              </a:rPr>
              <a:t>If you report bullying to us we: </a:t>
            </a:r>
          </a:p>
        </p:txBody>
      </p:sp>
      <p:sp>
        <p:nvSpPr>
          <p:cNvPr id="3" name="Content Placeholder 2"/>
          <p:cNvSpPr>
            <a:spLocks noGrp="1"/>
          </p:cNvSpPr>
          <p:nvPr>
            <p:ph idx="1"/>
          </p:nvPr>
        </p:nvSpPr>
        <p:spPr>
          <a:xfrm>
            <a:off x="1295401" y="2903838"/>
            <a:ext cx="9601196" cy="2972030"/>
          </a:xfrm>
        </p:spPr>
        <p:txBody>
          <a:bodyPr/>
          <a:lstStyle/>
          <a:p>
            <a:r>
              <a:rPr lang="en-GB" dirty="0" smtClean="0"/>
              <a:t>follow </a:t>
            </a:r>
            <a:r>
              <a:rPr lang="en-GB" dirty="0"/>
              <a:t>the Anti-Bullying Policy which has clear guidelines on how to deal with bullies.</a:t>
            </a:r>
          </a:p>
          <a:p>
            <a:r>
              <a:rPr lang="en-GB" dirty="0" smtClean="0"/>
              <a:t>investigate </a:t>
            </a:r>
            <a:r>
              <a:rPr lang="en-GB" dirty="0"/>
              <a:t>all allegations/reports thoroughly</a:t>
            </a:r>
          </a:p>
          <a:p>
            <a:r>
              <a:rPr lang="en-GB" dirty="0"/>
              <a:t>t</a:t>
            </a:r>
            <a:r>
              <a:rPr lang="en-GB" dirty="0" smtClean="0"/>
              <a:t>ake </a:t>
            </a:r>
            <a:r>
              <a:rPr lang="en-GB" dirty="0"/>
              <a:t>action, as necessary, to prevent further incidents taking place </a:t>
            </a:r>
          </a:p>
        </p:txBody>
      </p:sp>
    </p:spTree>
    <p:extLst>
      <p:ext uri="{BB962C8B-B14F-4D97-AF65-F5344CB8AC3E}">
        <p14:creationId xmlns:p14="http://schemas.microsoft.com/office/powerpoint/2010/main" val="1051949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601196" cy="1303867"/>
          </a:xfrm>
        </p:spPr>
        <p:txBody>
          <a:bodyPr/>
          <a:lstStyle/>
          <a:p>
            <a:r>
              <a:rPr lang="en-GB" b="1" dirty="0">
                <a:solidFill>
                  <a:srgbClr val="0070C0"/>
                </a:solidFill>
              </a:rPr>
              <a:t>If you report bullying to us we do:</a:t>
            </a:r>
          </a:p>
        </p:txBody>
      </p:sp>
      <p:sp>
        <p:nvSpPr>
          <p:cNvPr id="6" name="TextBox 5"/>
          <p:cNvSpPr txBox="1"/>
          <p:nvPr/>
        </p:nvSpPr>
        <p:spPr>
          <a:xfrm>
            <a:off x="1411280" y="1163135"/>
            <a:ext cx="8961120" cy="369332"/>
          </a:xfrm>
          <a:prstGeom prst="rect">
            <a:avLst/>
          </a:prstGeom>
          <a:noFill/>
        </p:spPr>
        <p:txBody>
          <a:bodyPr wrap="square" rtlCol="0">
            <a:spAutoFit/>
          </a:bodyPr>
          <a:lstStyle/>
          <a:p>
            <a:pPr algn="ctr"/>
            <a:r>
              <a:rPr lang="en-GB" b="1" dirty="0"/>
              <a:t>Anti-Bullying Guidelines</a:t>
            </a:r>
            <a:endParaRPr lang="en-GB" dirty="0"/>
          </a:p>
        </p:txBody>
      </p:sp>
      <p:pic>
        <p:nvPicPr>
          <p:cNvPr id="7" name="Content Placeholder 6"/>
          <p:cNvPicPr>
            <a:picLocks noGrp="1"/>
          </p:cNvPicPr>
          <p:nvPr>
            <p:ph idx="1"/>
          </p:nvPr>
        </p:nvPicPr>
        <p:blipFill rotWithShape="1">
          <a:blip r:embed="rId2"/>
          <a:srcRect l="28717" t="19854" r="30069" b="19164"/>
          <a:stretch/>
        </p:blipFill>
        <p:spPr bwMode="auto">
          <a:xfrm>
            <a:off x="1210963" y="1532467"/>
            <a:ext cx="9922476" cy="45717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0172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192" y="615444"/>
            <a:ext cx="10783614" cy="1825614"/>
          </a:xfrm>
        </p:spPr>
        <p:txBody>
          <a:bodyPr>
            <a:noAutofit/>
          </a:bodyPr>
          <a:lstStyle/>
          <a:p>
            <a:r>
              <a:rPr lang="en-GB" sz="4800" b="1" dirty="0">
                <a:solidFill>
                  <a:srgbClr val="0070C0"/>
                </a:solidFill>
              </a:rPr>
              <a:t>If you report bullying to us we will not: </a:t>
            </a:r>
            <a:endParaRPr lang="en-GB" sz="4800" b="1" dirty="0"/>
          </a:p>
        </p:txBody>
      </p:sp>
      <p:sp>
        <p:nvSpPr>
          <p:cNvPr id="3" name="Content Placeholder 2"/>
          <p:cNvSpPr>
            <a:spLocks noGrp="1"/>
          </p:cNvSpPr>
          <p:nvPr>
            <p:ph idx="1"/>
          </p:nvPr>
        </p:nvSpPr>
        <p:spPr>
          <a:xfrm>
            <a:off x="1295401" y="2891480"/>
            <a:ext cx="9601196" cy="2984387"/>
          </a:xfrm>
        </p:spPr>
        <p:txBody>
          <a:bodyPr/>
          <a:lstStyle/>
          <a:p>
            <a:r>
              <a:rPr lang="en-GB" dirty="0"/>
              <a:t>r</a:t>
            </a:r>
            <a:r>
              <a:rPr lang="en-GB" dirty="0" smtClean="0"/>
              <a:t>ush </a:t>
            </a:r>
            <a:r>
              <a:rPr lang="en-GB" dirty="0"/>
              <a:t>an investigation – it often takes time to resolve issues</a:t>
            </a:r>
          </a:p>
          <a:p>
            <a:r>
              <a:rPr lang="en-GB" dirty="0"/>
              <a:t>s</a:t>
            </a:r>
            <a:r>
              <a:rPr lang="en-GB" dirty="0" smtClean="0"/>
              <a:t>hare </a:t>
            </a:r>
            <a:r>
              <a:rPr lang="en-GB" dirty="0"/>
              <a:t>information with other students, parents, teachers – it is confidential</a:t>
            </a:r>
          </a:p>
          <a:p>
            <a:r>
              <a:rPr lang="en-GB" dirty="0"/>
              <a:t>a</a:t>
            </a:r>
            <a:r>
              <a:rPr lang="en-GB" dirty="0" smtClean="0"/>
              <a:t>dvertise </a:t>
            </a:r>
            <a:r>
              <a:rPr lang="en-GB" dirty="0"/>
              <a:t>any sanctions put in place or discussions had with students/parents</a:t>
            </a:r>
          </a:p>
          <a:p>
            <a:endParaRPr lang="en-GB" dirty="0"/>
          </a:p>
        </p:txBody>
      </p:sp>
    </p:spTree>
    <p:extLst>
      <p:ext uri="{BB962C8B-B14F-4D97-AF65-F5344CB8AC3E}">
        <p14:creationId xmlns:p14="http://schemas.microsoft.com/office/powerpoint/2010/main" val="2959607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5400" b="1" dirty="0">
                <a:solidFill>
                  <a:srgbClr val="0070C0"/>
                </a:solidFill>
              </a:rPr>
              <a:t>How you can report concerns</a:t>
            </a:r>
          </a:p>
        </p:txBody>
      </p:sp>
      <p:sp>
        <p:nvSpPr>
          <p:cNvPr id="3" name="Content Placeholder 2"/>
          <p:cNvSpPr>
            <a:spLocks noGrp="1"/>
          </p:cNvSpPr>
          <p:nvPr>
            <p:ph idx="1"/>
          </p:nvPr>
        </p:nvSpPr>
        <p:spPr/>
        <p:txBody>
          <a:bodyPr>
            <a:normAutofit/>
          </a:bodyPr>
          <a:lstStyle/>
          <a:p>
            <a:r>
              <a:rPr lang="en-GB" dirty="0"/>
              <a:t>Every site has an anti-bullying box – the boxes are checked several times a week and concerns are addressed, as appropriate.</a:t>
            </a:r>
          </a:p>
          <a:p>
            <a:r>
              <a:rPr lang="en-GB" dirty="0"/>
              <a:t>You can report e-safety or cyber bullying on the VLE.</a:t>
            </a:r>
          </a:p>
          <a:p>
            <a:r>
              <a:rPr lang="en-GB" dirty="0"/>
              <a:t>You can talk to your tutor, Student Manager or</a:t>
            </a:r>
          </a:p>
          <a:p>
            <a:pPr marL="0" indent="0">
              <a:buNone/>
            </a:pPr>
            <a:r>
              <a:rPr lang="en-GB" dirty="0" smtClean="0"/>
              <a:t>    any </a:t>
            </a:r>
            <a:r>
              <a:rPr lang="en-GB" dirty="0"/>
              <a:t>other trusted adult at school who will listen </a:t>
            </a:r>
            <a:endParaRPr lang="en-GB" dirty="0" smtClean="0"/>
          </a:p>
          <a:p>
            <a:pPr marL="0" indent="0">
              <a:buNone/>
            </a:pPr>
            <a:r>
              <a:rPr lang="en-GB" dirty="0"/>
              <a:t> </a:t>
            </a:r>
            <a:r>
              <a:rPr lang="en-GB" dirty="0" smtClean="0"/>
              <a:t>   to your </a:t>
            </a:r>
            <a:r>
              <a:rPr lang="en-GB" dirty="0"/>
              <a:t>concerns.</a:t>
            </a:r>
          </a:p>
        </p:txBody>
      </p:sp>
      <p:pic>
        <p:nvPicPr>
          <p:cNvPr id="4" name="Picture 3"/>
          <p:cNvPicPr>
            <a:picLocks noChangeAspect="1"/>
          </p:cNvPicPr>
          <p:nvPr/>
        </p:nvPicPr>
        <p:blipFill rotWithShape="1">
          <a:blip r:embed="rId2"/>
          <a:srcRect l="267" t="16804" r="51457" b="36115"/>
          <a:stretch/>
        </p:blipFill>
        <p:spPr>
          <a:xfrm>
            <a:off x="7614745" y="3811701"/>
            <a:ext cx="3831021" cy="2335099"/>
          </a:xfrm>
          <a:prstGeom prst="rect">
            <a:avLst/>
          </a:prstGeom>
        </p:spPr>
      </p:pic>
      <p:cxnSp>
        <p:nvCxnSpPr>
          <p:cNvPr id="6" name="Straight Arrow Connector 5"/>
          <p:cNvCxnSpPr/>
          <p:nvPr/>
        </p:nvCxnSpPr>
        <p:spPr>
          <a:xfrm>
            <a:off x="7204841" y="3811701"/>
            <a:ext cx="1986456" cy="88642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85982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77</TotalTime>
  <Words>310</Words>
  <Application>Microsoft Office PowerPoint</Application>
  <PresentationFormat>Widescreen</PresentationFormat>
  <Paragraphs>30</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Garamond</vt:lpstr>
      <vt:lpstr>Organic</vt:lpstr>
      <vt:lpstr>Bullying</vt:lpstr>
      <vt:lpstr>Introductions</vt:lpstr>
      <vt:lpstr>PowerPoint Presentation</vt:lpstr>
      <vt:lpstr>What is Bullying?</vt:lpstr>
      <vt:lpstr>If you report bullying to us we: </vt:lpstr>
      <vt:lpstr>If you report bullying to us we do:</vt:lpstr>
      <vt:lpstr>If you report bullying to us we will not: </vt:lpstr>
      <vt:lpstr>How you can report concerns</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Bullying</dc:title>
  <dc:creator>smartin</dc:creator>
  <cp:lastModifiedBy>Angela Brown</cp:lastModifiedBy>
  <cp:revision>9</cp:revision>
  <dcterms:created xsi:type="dcterms:W3CDTF">2018-03-19T16:50:33Z</dcterms:created>
  <dcterms:modified xsi:type="dcterms:W3CDTF">2022-09-21T07:43:20Z</dcterms:modified>
</cp:coreProperties>
</file>